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65" r:id="rId6"/>
    <p:sldId id="259" r:id="rId7"/>
    <p:sldId id="260" r:id="rId8"/>
    <p:sldId id="266" r:id="rId9"/>
    <p:sldId id="269" r:id="rId10"/>
    <p:sldId id="261" r:id="rId11"/>
    <p:sldId id="267" r:id="rId12"/>
    <p:sldId id="262" r:id="rId13"/>
    <p:sldId id="263" r:id="rId14"/>
    <p:sldId id="268" r:id="rId15"/>
    <p:sldId id="270" r:id="rId16"/>
    <p:sldId id="272" r:id="rId17"/>
    <p:sldId id="273" r:id="rId18"/>
    <p:sldId id="274" r:id="rId19"/>
    <p:sldId id="275" r:id="rId20"/>
    <p:sldId id="276" r:id="rId21"/>
    <p:sldId id="271"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cs-CZ" smtClean="0"/>
              <a:t>Klepnutím lze upravit styl předlohy nadpisů.</a:t>
            </a:r>
            <a:endParaRPr kumimoji="0" lang="en-US"/>
          </a:p>
        </p:txBody>
      </p:sp>
      <p:cxnSp>
        <p:nvCxnSpPr>
          <p:cNvPr id="8" name="Přímá spojovací čár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pro datum 14"/>
          <p:cNvSpPr>
            <a:spLocks noGrp="1"/>
          </p:cNvSpPr>
          <p:nvPr>
            <p:ph type="dt" sz="half" idx="10"/>
          </p:nvPr>
        </p:nvSpPr>
        <p:spPr/>
        <p:txBody>
          <a:bodyPr/>
          <a:lstStyle/>
          <a:p>
            <a:fld id="{FC06DB2E-8B11-4E08-B219-7B3358B78F8B}" type="datetimeFigureOut">
              <a:rPr lang="cs-CZ" smtClean="0"/>
              <a:t>26.11.2019</a:t>
            </a:fld>
            <a:endParaRPr lang="cs-CZ"/>
          </a:p>
        </p:txBody>
      </p:sp>
      <p:sp>
        <p:nvSpPr>
          <p:cNvPr id="16" name="Zástupný symbol pro číslo snímku 15"/>
          <p:cNvSpPr>
            <a:spLocks noGrp="1"/>
          </p:cNvSpPr>
          <p:nvPr>
            <p:ph type="sldNum" sz="quarter" idx="11"/>
          </p:nvPr>
        </p:nvSpPr>
        <p:spPr/>
        <p:txBody>
          <a:bodyPr/>
          <a:lstStyle/>
          <a:p>
            <a:fld id="{17914B4D-90DC-4278-9FED-DA4A98A32AA3}" type="slidenum">
              <a:rPr lang="cs-CZ" smtClean="0"/>
              <a:t>‹#›</a:t>
            </a:fld>
            <a:endParaRPr lang="cs-CZ"/>
          </a:p>
        </p:txBody>
      </p:sp>
      <p:sp>
        <p:nvSpPr>
          <p:cNvPr id="17" name="Zástupný symbol pro zápatí 16"/>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C06DB2E-8B11-4E08-B219-7B3358B78F8B}" type="datetimeFigureOut">
              <a:rPr lang="cs-CZ" smtClean="0"/>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914B4D-90DC-4278-9FED-DA4A98A32AA3}"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C06DB2E-8B11-4E08-B219-7B3358B78F8B}" type="datetimeFigureOut">
              <a:rPr lang="cs-CZ" smtClean="0"/>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914B4D-90DC-4278-9FED-DA4A98A32AA3}"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1524000"/>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4" name="Zástupný symbol pro datum 13"/>
          <p:cNvSpPr>
            <a:spLocks noGrp="1"/>
          </p:cNvSpPr>
          <p:nvPr>
            <p:ph type="dt" sz="half" idx="14"/>
          </p:nvPr>
        </p:nvSpPr>
        <p:spPr/>
        <p:txBody>
          <a:bodyPr/>
          <a:lstStyle/>
          <a:p>
            <a:fld id="{FC06DB2E-8B11-4E08-B219-7B3358B78F8B}" type="datetimeFigureOut">
              <a:rPr lang="cs-CZ" smtClean="0"/>
              <a:t>26.11.2019</a:t>
            </a:fld>
            <a:endParaRPr lang="cs-CZ"/>
          </a:p>
        </p:txBody>
      </p:sp>
      <p:sp>
        <p:nvSpPr>
          <p:cNvPr id="15" name="Zástupný symbol pro číslo snímku 14"/>
          <p:cNvSpPr>
            <a:spLocks noGrp="1"/>
          </p:cNvSpPr>
          <p:nvPr>
            <p:ph type="sldNum" sz="quarter" idx="15"/>
          </p:nvPr>
        </p:nvSpPr>
        <p:spPr/>
        <p:txBody>
          <a:bodyPr/>
          <a:lstStyle>
            <a:lvl1pPr algn="ctr">
              <a:defRPr/>
            </a:lvl1pPr>
          </a:lstStyle>
          <a:p>
            <a:fld id="{17914B4D-90DC-4278-9FED-DA4A98A32AA3}" type="slidenum">
              <a:rPr lang="cs-CZ" smtClean="0"/>
              <a:t>‹#›</a:t>
            </a:fld>
            <a:endParaRPr lang="cs-CZ"/>
          </a:p>
        </p:txBody>
      </p:sp>
      <p:sp>
        <p:nvSpPr>
          <p:cNvPr id="16" name="Zástupný symbol pro zápatí 15"/>
          <p:cNvSpPr>
            <a:spLocks noGrp="1"/>
          </p:cNvSpPr>
          <p:nvPr>
            <p:ph type="ftr" sz="quarter" idx="16"/>
          </p:nvPr>
        </p:nvSpPr>
        <p:spPr/>
        <p:txBody>
          <a:bodyPr/>
          <a:lstStyle/>
          <a:p>
            <a:endParaRPr lang="cs-CZ"/>
          </a:p>
        </p:txBody>
      </p:sp>
      <p:sp>
        <p:nvSpPr>
          <p:cNvPr id="17" name="Nadpis 16"/>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FC06DB2E-8B11-4E08-B219-7B3358B78F8B}" type="datetimeFigureOut">
              <a:rPr lang="cs-CZ" smtClean="0"/>
              <a:t>26.11.2019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7914B4D-90DC-4278-9FED-DA4A98A32AA3}" type="slidenum">
              <a:rPr lang="cs-CZ" smtClean="0"/>
              <a:t>‹#›</a:t>
            </a:fld>
            <a:endParaRPr lang="cs-CZ"/>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cxnSp>
        <p:nvCxnSpPr>
          <p:cNvPr id="7" name="Přímá spojovací čár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fld id="{FC06DB2E-8B11-4E08-B219-7B3358B78F8B}" type="datetimeFigureOut">
              <a:rPr lang="cs-CZ" smtClean="0"/>
              <a:t>26.11.2019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7914B4D-90DC-4278-9FED-DA4A98A32AA3}" type="slidenum">
              <a:rPr lang="cs-CZ" smtClean="0"/>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11" name="Zástupný symbol pro obsah 10"/>
          <p:cNvSpPr>
            <a:spLocks noGrp="1"/>
          </p:cNvSpPr>
          <p:nvPr>
            <p:ph sz="half" idx="1"/>
          </p:nvPr>
        </p:nvSpPr>
        <p:spPr>
          <a:xfrm>
            <a:off x="457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p:txBody>
          <a:bodyPr/>
          <a:lstStyle/>
          <a:p>
            <a:fld id="{17914B4D-90DC-4278-9FED-DA4A98A32AA3}" type="slidenum">
              <a:rPr lang="cs-CZ" smtClean="0"/>
              <a:t>‹#›</a:t>
            </a:fld>
            <a:endParaRPr lang="cs-CZ"/>
          </a:p>
        </p:txBody>
      </p:sp>
      <p:sp>
        <p:nvSpPr>
          <p:cNvPr id="8" name="Zástupný symbol pro zápatí 7"/>
          <p:cNvSpPr>
            <a:spLocks noGrp="1"/>
          </p:cNvSpPr>
          <p:nvPr>
            <p:ph type="ftr" sz="quarter" idx="11"/>
          </p:nvPr>
        </p:nvSpPr>
        <p:spPr/>
        <p:txBody>
          <a:bodyPr/>
          <a:lstStyle/>
          <a:p>
            <a:endParaRPr lang="cs-CZ"/>
          </a:p>
        </p:txBody>
      </p:sp>
      <p:sp>
        <p:nvSpPr>
          <p:cNvPr id="7" name="Zástupný symbol pro datum 6"/>
          <p:cNvSpPr>
            <a:spLocks noGrp="1"/>
          </p:cNvSpPr>
          <p:nvPr>
            <p:ph type="dt" sz="half" idx="10"/>
          </p:nvPr>
        </p:nvSpPr>
        <p:spPr/>
        <p:txBody>
          <a:bodyPr/>
          <a:lstStyle/>
          <a:p>
            <a:fld id="{FC06DB2E-8B11-4E08-B219-7B3358B78F8B}" type="datetimeFigureOut">
              <a:rPr lang="cs-CZ" smtClean="0"/>
              <a:t>26.11.2019</a:t>
            </a:fld>
            <a:endParaRPr lang="cs-CZ"/>
          </a:p>
        </p:txBody>
      </p:sp>
      <p:sp>
        <p:nvSpPr>
          <p:cNvPr id="3" name="Zástupný symbol pro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32" name="Zástupný symbol pro obsah 31"/>
          <p:cNvSpPr>
            <a:spLocks noGrp="1"/>
          </p:cNvSpPr>
          <p:nvPr>
            <p:ph sz="half" idx="2"/>
          </p:nvPr>
        </p:nvSpPr>
        <p:spPr>
          <a:xfrm>
            <a:off x="457200"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4" name="Zástupný symbol pro obsah 33"/>
          <p:cNvSpPr>
            <a:spLocks noGrp="1"/>
          </p:cNvSpPr>
          <p:nvPr>
            <p:ph sz="quarter" idx="4"/>
          </p:nvPr>
        </p:nvSpPr>
        <p:spPr>
          <a:xfrm>
            <a:off x="4649788"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cs-CZ" smtClean="0"/>
              <a:t>Klepnutím lze upravit styl předlohy nadpisů.</a:t>
            </a:r>
            <a:endParaRPr kumimoji="0" lang="en-US"/>
          </a:p>
        </p:txBody>
      </p:sp>
      <p:sp>
        <p:nvSpPr>
          <p:cNvPr id="12" name="Zástupný symbol pro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cxnSp>
        <p:nvCxnSpPr>
          <p:cNvPr id="10" name="Přímá spojovací čár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FC06DB2E-8B11-4E08-B219-7B3358B78F8B}" type="datetimeFigureOut">
              <a:rPr lang="cs-CZ" smtClean="0"/>
              <a:t>26.11.2019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7914B4D-90DC-4278-9FED-DA4A98A32AA3}" type="slidenum">
              <a:rPr lang="cs-CZ" smtClean="0"/>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C06DB2E-8B11-4E08-B219-7B3358B78F8B}" type="datetimeFigureOut">
              <a:rPr lang="cs-CZ" smtClean="0"/>
              <a:t>26.11.2019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7914B4D-90DC-4278-9FED-DA4A98A32AA3}"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Zástupný symbol pro obsah 28"/>
          <p:cNvSpPr>
            <a:spLocks noGrp="1"/>
          </p:cNvSpPr>
          <p:nvPr>
            <p:ph sz="quarter" idx="1"/>
          </p:nvPr>
        </p:nvSpPr>
        <p:spPr>
          <a:xfrm>
            <a:off x="457200" y="457200"/>
            <a:ext cx="62484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 name="Zástupný symbol pro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8" name="Zástupný symbol pro datum 7"/>
          <p:cNvSpPr>
            <a:spLocks noGrp="1"/>
          </p:cNvSpPr>
          <p:nvPr>
            <p:ph type="dt" sz="half" idx="14"/>
          </p:nvPr>
        </p:nvSpPr>
        <p:spPr/>
        <p:txBody>
          <a:bodyPr/>
          <a:lstStyle/>
          <a:p>
            <a:fld id="{FC06DB2E-8B11-4E08-B219-7B3358B78F8B}" type="datetimeFigureOut">
              <a:rPr lang="cs-CZ" smtClean="0"/>
              <a:t>26.11.2019</a:t>
            </a:fld>
            <a:endParaRPr lang="cs-CZ"/>
          </a:p>
        </p:txBody>
      </p:sp>
      <p:sp>
        <p:nvSpPr>
          <p:cNvPr id="9" name="Zástupný symbol pro číslo snímku 8"/>
          <p:cNvSpPr>
            <a:spLocks noGrp="1"/>
          </p:cNvSpPr>
          <p:nvPr>
            <p:ph type="sldNum" sz="quarter" idx="15"/>
          </p:nvPr>
        </p:nvSpPr>
        <p:spPr/>
        <p:txBody>
          <a:bodyPr/>
          <a:lstStyle/>
          <a:p>
            <a:fld id="{17914B4D-90DC-4278-9FED-DA4A98A32AA3}" type="slidenum">
              <a:rPr lang="cs-CZ" smtClean="0"/>
              <a:t>‹#›</a:t>
            </a:fld>
            <a:endParaRPr lang="cs-CZ"/>
          </a:p>
        </p:txBody>
      </p:sp>
      <p:sp>
        <p:nvSpPr>
          <p:cNvPr id="10" name="Zástupný symbol pro zápatí 9"/>
          <p:cNvSpPr>
            <a:spLocks noGrp="1"/>
          </p:cNvSpPr>
          <p:nvPr>
            <p:ph type="ftr" sz="quarter" idx="16"/>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cs-CZ" smtClean="0"/>
              <a:t>Klepnutím na ikonu přidáte obrázek.</a:t>
            </a:r>
            <a:endParaRPr kumimoji="0" lang="en-US"/>
          </a:p>
        </p:txBody>
      </p:sp>
      <p:sp>
        <p:nvSpPr>
          <p:cNvPr id="4" name="Zástupný symbol pro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8" name="Zástupný symbol pro datum 7"/>
          <p:cNvSpPr>
            <a:spLocks noGrp="1"/>
          </p:cNvSpPr>
          <p:nvPr>
            <p:ph type="dt" sz="half" idx="10"/>
          </p:nvPr>
        </p:nvSpPr>
        <p:spPr/>
        <p:txBody>
          <a:bodyPr/>
          <a:lstStyle/>
          <a:p>
            <a:fld id="{FC06DB2E-8B11-4E08-B219-7B3358B78F8B}" type="datetimeFigureOut">
              <a:rPr lang="cs-CZ" smtClean="0"/>
              <a:t>26.11.2019</a:t>
            </a:fld>
            <a:endParaRPr lang="cs-CZ"/>
          </a:p>
        </p:txBody>
      </p:sp>
      <p:sp>
        <p:nvSpPr>
          <p:cNvPr id="9" name="Zástupný symbol pro číslo snímku 8"/>
          <p:cNvSpPr>
            <a:spLocks noGrp="1"/>
          </p:cNvSpPr>
          <p:nvPr>
            <p:ph type="sldNum" sz="quarter" idx="11"/>
          </p:nvPr>
        </p:nvSpPr>
        <p:spPr/>
        <p:txBody>
          <a:bodyPr/>
          <a:lstStyle/>
          <a:p>
            <a:fld id="{17914B4D-90DC-4278-9FED-DA4A98A32AA3}" type="slidenum">
              <a:rPr lang="cs-CZ" smtClean="0"/>
              <a:t>‹#›</a:t>
            </a:fld>
            <a:endParaRPr lang="cs-CZ"/>
          </a:p>
        </p:txBody>
      </p:sp>
      <p:sp>
        <p:nvSpPr>
          <p:cNvPr id="10" name="Zástupný symbol pro zápatí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C06DB2E-8B11-4E08-B219-7B3358B78F8B}" type="datetimeFigureOut">
              <a:rPr lang="cs-CZ" smtClean="0"/>
              <a:t>26.11.2019</a:t>
            </a:fld>
            <a:endParaRPr lang="cs-CZ"/>
          </a:p>
        </p:txBody>
      </p:sp>
      <p:sp>
        <p:nvSpPr>
          <p:cNvPr id="10" name="Zástupný symbol pro zápatí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cs-CZ"/>
          </a:p>
        </p:txBody>
      </p:sp>
      <p:sp>
        <p:nvSpPr>
          <p:cNvPr id="22" name="Zástupný symbol pro číslo snímk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7914B4D-90DC-4278-9FED-DA4A98A32AA3}" type="slidenum">
              <a:rPr lang="cs-CZ" smtClean="0"/>
              <a:t>‹#›</a:t>
            </a:fld>
            <a:endParaRPr lang="cs-CZ"/>
          </a:p>
        </p:txBody>
      </p:sp>
      <p:sp>
        <p:nvSpPr>
          <p:cNvPr id="5" name="Zástupný symbol pro nadp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cs-CZ" smtClean="0"/>
              <a:t>Klepnutím lze upravit styl předlohy nadpisů.</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zahrada-cs.com/sst/cz/v%C3%BDsky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smtClean="0">
                <a:solidFill>
                  <a:schemeClr val="tx1"/>
                </a:solidFill>
              </a:rPr>
              <a:t>Sázení stromů 6A</a:t>
            </a:r>
          </a:p>
          <a:p>
            <a:r>
              <a:rPr lang="cs-CZ" dirty="0" smtClean="0">
                <a:solidFill>
                  <a:schemeClr val="tx1"/>
                </a:solidFill>
              </a:rPr>
              <a:t>ZŠ Nezvěstice </a:t>
            </a:r>
          </a:p>
          <a:p>
            <a:r>
              <a:rPr lang="cs-CZ" dirty="0" smtClean="0">
                <a:solidFill>
                  <a:schemeClr val="tx1"/>
                </a:solidFill>
              </a:rPr>
              <a:t>19.11.2019</a:t>
            </a:r>
            <a:endParaRPr lang="cs-CZ" dirty="0">
              <a:solidFill>
                <a:schemeClr val="tx1"/>
              </a:solidFill>
            </a:endParaRPr>
          </a:p>
        </p:txBody>
      </p:sp>
      <p:sp>
        <p:nvSpPr>
          <p:cNvPr id="2" name="Nadpis 1"/>
          <p:cNvSpPr>
            <a:spLocks noGrp="1"/>
          </p:cNvSpPr>
          <p:nvPr>
            <p:ph type="ctrTitle"/>
          </p:nvPr>
        </p:nvSpPr>
        <p:spPr>
          <a:xfrm>
            <a:off x="685800" y="857233"/>
            <a:ext cx="7772400" cy="2743218"/>
          </a:xfrm>
        </p:spPr>
        <p:txBody>
          <a:bodyPr/>
          <a:lstStyle/>
          <a:p>
            <a:r>
              <a:rPr lang="cs-CZ" b="1" dirty="0" smtClean="0">
                <a:solidFill>
                  <a:schemeClr val="bg1"/>
                </a:solidFill>
              </a:rPr>
              <a:t>Projektový</a:t>
            </a:r>
            <a:r>
              <a:rPr lang="cs-CZ" dirty="0" smtClean="0"/>
              <a:t> </a:t>
            </a:r>
            <a:r>
              <a:rPr lang="cs-CZ" b="1" dirty="0" smtClean="0">
                <a:solidFill>
                  <a:schemeClr val="bg1"/>
                </a:solidFill>
              </a:rPr>
              <a:t>den </a:t>
            </a:r>
            <a:endParaRPr lang="cs-CZ"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85000" lnSpcReduction="20000"/>
          </a:bodyPr>
          <a:lstStyle/>
          <a:p>
            <a:r>
              <a:rPr lang="cs-CZ" b="1" dirty="0"/>
              <a:t>Okrasná višeň </a:t>
            </a:r>
            <a:r>
              <a:rPr lang="cs-CZ" b="1" dirty="0" smtClean="0"/>
              <a:t>‚ROYAL BURGUNDY'</a:t>
            </a:r>
            <a:r>
              <a:rPr lang="cs-CZ" dirty="0" smtClean="0"/>
              <a:t> </a:t>
            </a:r>
            <a:r>
              <a:rPr lang="cs-CZ" dirty="0"/>
              <a:t>- roubováno na kmínku. Bez roubování dorůstá do výšky </a:t>
            </a:r>
            <a:r>
              <a:rPr lang="cs-CZ" dirty="0" smtClean="0"/>
              <a:t> 6m</a:t>
            </a:r>
            <a:r>
              <a:rPr lang="cs-CZ" dirty="0"/>
              <a:t>, při stejné šířce. Má velmi nápadné, plné květy růžové barvy, objevují se od dubna do května. Listy jsou </a:t>
            </a:r>
            <a:r>
              <a:rPr lang="cs-CZ" dirty="0" smtClean="0"/>
              <a:t>vínové barvy.</a:t>
            </a:r>
            <a:endParaRPr lang="cs-CZ" dirty="0"/>
          </a:p>
          <a:p>
            <a:r>
              <a:rPr lang="cs-CZ" dirty="0"/>
              <a:t> </a:t>
            </a:r>
            <a:r>
              <a:rPr lang="cs-CZ" dirty="0" smtClean="0"/>
              <a:t>Roste pomalu, takže i když se řadí mezi středně vysoké stromy, během cca 20-30 let vás ze zahrady určitě nevystěhuje. Přestože bude naprosto spokojená i v trávníku, potřebuje vlhčí, dobře </a:t>
            </a:r>
            <a:r>
              <a:rPr lang="cs-CZ" dirty="0" err="1" smtClean="0"/>
              <a:t>vydrenážovanou</a:t>
            </a:r>
            <a:r>
              <a:rPr lang="cs-CZ" dirty="0" smtClean="0"/>
              <a:t> zem. Pokud jí tedy vyhovíte a umístíte ji do </a:t>
            </a:r>
            <a:r>
              <a:rPr lang="cs-CZ" dirty="0" err="1" smtClean="0"/>
              <a:t>zamulčovaného</a:t>
            </a:r>
            <a:r>
              <a:rPr lang="cs-CZ" dirty="0" smtClean="0"/>
              <a:t> záhonu, odvděčí se vám bohatším a zdravějším </a:t>
            </a:r>
            <a:r>
              <a:rPr lang="cs-CZ" dirty="0" err="1" smtClean="0"/>
              <a:t>olistěním</a:t>
            </a:r>
            <a:r>
              <a:rPr lang="cs-CZ" dirty="0" smtClean="0"/>
              <a:t> i květy. Prořezávání je vhodné provádět v létě, pokud je potřeba. V našich podmínkách plně mrazuvzdorná až do cca -29°C.</a:t>
            </a:r>
            <a:endParaRPr lang="cs-CZ" dirty="0"/>
          </a:p>
          <a:p>
            <a:r>
              <a:rPr lang="cs-CZ" dirty="0" smtClean="0"/>
              <a:t>Dobře </a:t>
            </a:r>
            <a:r>
              <a:rPr lang="cs-CZ" dirty="0"/>
              <a:t>rostou v sušších půdách, a tak volíme výše umístěná stanoviště s dobře propustnou, spíše hlinitou půdou. Stanoviště by mělo být slunné, teplé, chráněné před větrem a mrazy, s dobrou cirkulací vzduchu. </a:t>
            </a:r>
          </a:p>
        </p:txBody>
      </p:sp>
      <p:sp>
        <p:nvSpPr>
          <p:cNvPr id="2" name="Nadpis 1"/>
          <p:cNvSpPr>
            <a:spLocks noGrp="1"/>
          </p:cNvSpPr>
          <p:nvPr>
            <p:ph type="title"/>
          </p:nvPr>
        </p:nvSpPr>
        <p:spPr/>
        <p:txBody>
          <a:bodyPr/>
          <a:lstStyle/>
          <a:p>
            <a:r>
              <a:rPr lang="cs-CZ" dirty="0" smtClean="0"/>
              <a:t>Okrasná višeň pilovitá (Sakura)</a:t>
            </a: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53850-1_okrasna-visen-kiku-shidare-zakura--.jpg"/>
          <p:cNvPicPr>
            <a:picLocks noGrp="1" noChangeAspect="1"/>
          </p:cNvPicPr>
          <p:nvPr>
            <p:ph idx="1"/>
          </p:nvPr>
        </p:nvPicPr>
        <p:blipFill>
          <a:blip r:embed="rId2"/>
          <a:stretch>
            <a:fillRect/>
          </a:stretch>
        </p:blipFill>
        <p:spPr>
          <a:xfrm>
            <a:off x="428596" y="214290"/>
            <a:ext cx="8358246" cy="628654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lnSpcReduction="20000"/>
          </a:bodyPr>
          <a:lstStyle/>
          <a:p>
            <a:pPr fontAlgn="base">
              <a:buNone/>
            </a:pPr>
            <a:endParaRPr lang="cs-CZ" dirty="0"/>
          </a:p>
          <a:p>
            <a:pPr fontAlgn="base"/>
            <a:r>
              <a:rPr lang="cs-CZ" dirty="0"/>
              <a:t>Tato rostlina bývá nazývána </a:t>
            </a:r>
            <a:r>
              <a:rPr lang="cs-CZ" dirty="0">
                <a:solidFill>
                  <a:srgbClr val="FF0000"/>
                </a:solidFill>
              </a:rPr>
              <a:t>indiánská borůvka</a:t>
            </a:r>
            <a:r>
              <a:rPr lang="cs-CZ" dirty="0"/>
              <a:t>. Její plody totiž připomínají plody borůvek. Odrůda Martin má příjemnou a šťavnatou chuť plodů, chuťově je hodnocena jako nejlepší pro přímý konzum. Muchovník je samosprašný, ale přítomnost druhé rostliny může částečně zvýšit množství plodů. Dožívá se mnoha desítek let, řezem lze udržovat keřovitý charakter koruny, který nám usnadní sklizeň. Jinak roste bujně.</a:t>
            </a:r>
          </a:p>
          <a:p>
            <a:pPr fontAlgn="base"/>
            <a:r>
              <a:rPr lang="cs-CZ" dirty="0"/>
              <a:t>Na stanoviště je nenáročný a netrpí žádnými zásadními chorobami. Vyhovuje mu plné slunce i polostín, ve stínu se mu ale nedaří.</a:t>
            </a:r>
          </a:p>
          <a:p>
            <a:pPr fontAlgn="base"/>
            <a:r>
              <a:rPr lang="cs-CZ" dirty="0"/>
              <a:t>Odrůda Martin byla uveřejněna v roce </a:t>
            </a:r>
            <a:r>
              <a:rPr lang="cs-CZ" dirty="0" smtClean="0"/>
              <a:t>1990</a:t>
            </a:r>
            <a:endParaRPr lang="cs-CZ" dirty="0"/>
          </a:p>
          <a:p>
            <a:endParaRPr lang="cs-CZ" dirty="0"/>
          </a:p>
        </p:txBody>
      </p:sp>
      <p:sp>
        <p:nvSpPr>
          <p:cNvPr id="2" name="Nadpis 1"/>
          <p:cNvSpPr>
            <a:spLocks noGrp="1"/>
          </p:cNvSpPr>
          <p:nvPr>
            <p:ph type="title"/>
          </p:nvPr>
        </p:nvSpPr>
        <p:spPr/>
        <p:txBody>
          <a:bodyPr>
            <a:normAutofit fontScale="90000"/>
          </a:bodyPr>
          <a:lstStyle/>
          <a:p>
            <a:r>
              <a:rPr lang="cs-CZ" dirty="0" smtClean="0"/>
              <a:t>Muchovník olšolistý (odrůda Martin)</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muchovník Martin.jpg"/>
          <p:cNvPicPr>
            <a:picLocks noGrp="1" noChangeAspect="1"/>
          </p:cNvPicPr>
          <p:nvPr>
            <p:ph idx="1"/>
          </p:nvPr>
        </p:nvPicPr>
        <p:blipFill>
          <a:blip r:embed="rId2"/>
          <a:stretch>
            <a:fillRect/>
          </a:stretch>
        </p:blipFill>
        <p:spPr>
          <a:xfrm>
            <a:off x="571472" y="500042"/>
            <a:ext cx="8072493" cy="607223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idx="1"/>
          </p:nvPr>
        </p:nvSpPr>
        <p:spPr/>
        <p:txBody>
          <a:bodyPr>
            <a:normAutofit/>
          </a:bodyPr>
          <a:lstStyle/>
          <a:p>
            <a:r>
              <a:rPr lang="cs-CZ" dirty="0" smtClean="0"/>
              <a:t>Díra 1,5x větší než je bal rostliny</a:t>
            </a:r>
          </a:p>
          <a:p>
            <a:r>
              <a:rPr lang="cs-CZ" dirty="0" smtClean="0"/>
              <a:t>Výměna zeminy max. 50%</a:t>
            </a:r>
          </a:p>
          <a:p>
            <a:r>
              <a:rPr lang="cs-CZ" dirty="0" smtClean="0"/>
              <a:t>Do výsadbové jámy rovnoměrně granulát </a:t>
            </a:r>
            <a:r>
              <a:rPr lang="cs-CZ" dirty="0" err="1" smtClean="0"/>
              <a:t>hydrogel</a:t>
            </a:r>
            <a:r>
              <a:rPr lang="cs-CZ" dirty="0" smtClean="0"/>
              <a:t> / udržuje vlhkost,zvětšení objemu více jak 100x/</a:t>
            </a:r>
          </a:p>
          <a:p>
            <a:r>
              <a:rPr lang="cs-CZ" dirty="0" smtClean="0"/>
              <a:t>Rostlina zasazená  zároveň s terénem</a:t>
            </a:r>
          </a:p>
          <a:p>
            <a:r>
              <a:rPr lang="cs-CZ" dirty="0" smtClean="0"/>
              <a:t>Ochranný límec z drnů a hlíny okolo rostliny /zadržování vody při zálivce/</a:t>
            </a:r>
          </a:p>
          <a:p>
            <a:pPr>
              <a:buNone/>
            </a:pPr>
            <a:endParaRPr lang="cs-CZ" dirty="0" smtClean="0"/>
          </a:p>
        </p:txBody>
      </p:sp>
      <p:sp>
        <p:nvSpPr>
          <p:cNvPr id="2" name="Nadpis 1"/>
          <p:cNvSpPr>
            <a:spLocks noGrp="1"/>
          </p:cNvSpPr>
          <p:nvPr>
            <p:ph type="title"/>
          </p:nvPr>
        </p:nvSpPr>
        <p:spPr/>
        <p:txBody>
          <a:bodyPr/>
          <a:lstStyle/>
          <a:p>
            <a:r>
              <a:rPr lang="cs-CZ" dirty="0" smtClean="0"/>
              <a:t>Pravidla sázení</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785926"/>
            <a:ext cx="8229600" cy="4310074"/>
          </a:xfrm>
        </p:spPr>
        <p:txBody>
          <a:bodyPr/>
          <a:lstStyle/>
          <a:p>
            <a:r>
              <a:rPr lang="cs-CZ" dirty="0" smtClean="0"/>
              <a:t>Zatlučení kůlů pro stabilitu a ochranu rostliny</a:t>
            </a:r>
          </a:p>
          <a:p>
            <a:r>
              <a:rPr lang="cs-CZ" dirty="0" smtClean="0"/>
              <a:t>Vyvázání a </a:t>
            </a:r>
            <a:r>
              <a:rPr lang="cs-CZ" sz="2800" dirty="0" smtClean="0"/>
              <a:t>omotání</a:t>
            </a:r>
            <a:r>
              <a:rPr lang="cs-CZ" dirty="0" smtClean="0"/>
              <a:t> jutou(</a:t>
            </a:r>
            <a:r>
              <a:rPr lang="cs-CZ" dirty="0" err="1" smtClean="0"/>
              <a:t>biotextilií</a:t>
            </a:r>
            <a:r>
              <a:rPr lang="cs-CZ" dirty="0" smtClean="0"/>
              <a:t> kmen) </a:t>
            </a:r>
          </a:p>
          <a:p>
            <a:r>
              <a:rPr lang="cs-CZ" dirty="0" err="1" smtClean="0"/>
              <a:t>Zakůrování</a:t>
            </a:r>
            <a:r>
              <a:rPr lang="cs-CZ" dirty="0" smtClean="0"/>
              <a:t> (kůra nebo dřevěná drť) – zadržování vlhkosti</a:t>
            </a:r>
          </a:p>
          <a:p>
            <a:r>
              <a:rPr lang="cs-CZ" dirty="0" smtClean="0"/>
              <a:t>První dostatečná zálivka cca 50l</a:t>
            </a:r>
          </a:p>
          <a:p>
            <a:r>
              <a:rPr lang="cs-CZ" dirty="0" smtClean="0"/>
              <a:t>U stromů citlivé odborné zakrácení větví o 1/3</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 dobu min. 2 - 3 let se musí rostliny pravidelně zalévat v době velkého sucha </a:t>
            </a:r>
          </a:p>
          <a:p>
            <a:r>
              <a:rPr lang="cs-CZ" dirty="0" smtClean="0"/>
              <a:t>Dále je potřeba rostliny na jaře nebo na podzim prostříhat od odborníka – rostlina si zásahem odborníka tvoří kosterní větve, korunu a nevysiluje se zahušťováním koruny, zbytečnými mladými větvemi  tzv. výmladky/vlci/, které nejsou pro rostlinu důležité. Pravidelně se kontroluje kotvící systém, zda li je kompletní a strom může tak pohodlně zakořenit.</a:t>
            </a:r>
          </a:p>
          <a:p>
            <a:r>
              <a:rPr lang="cs-CZ" dirty="0" smtClean="0"/>
              <a:t>Pleje se zálivková miska a doplňuje se v ní mulč.</a:t>
            </a:r>
            <a:endParaRPr lang="cs-CZ" dirty="0"/>
          </a:p>
        </p:txBody>
      </p:sp>
      <p:sp>
        <p:nvSpPr>
          <p:cNvPr id="3" name="Nadpis 2"/>
          <p:cNvSpPr>
            <a:spLocks noGrp="1"/>
          </p:cNvSpPr>
          <p:nvPr>
            <p:ph type="title"/>
          </p:nvPr>
        </p:nvSpPr>
        <p:spPr/>
        <p:txBody>
          <a:bodyPr/>
          <a:lstStyle/>
          <a:p>
            <a:r>
              <a:rPr lang="cs-CZ" dirty="0" err="1" smtClean="0"/>
              <a:t>Povýsadbová</a:t>
            </a:r>
            <a:r>
              <a:rPr lang="cs-CZ" dirty="0" smtClean="0"/>
              <a:t> péče</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Zástupný symbol pro obsah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427984" y="1543404"/>
            <a:ext cx="4464496" cy="3348372"/>
          </a:xfrm>
        </p:spPr>
      </p:pic>
      <p:sp>
        <p:nvSpPr>
          <p:cNvPr id="3" name="Nadpis 2"/>
          <p:cNvSpPr>
            <a:spLocks noGrp="1"/>
          </p:cNvSpPr>
          <p:nvPr>
            <p:ph type="title"/>
          </p:nvPr>
        </p:nvSpPr>
        <p:spPr/>
        <p:txBody>
          <a:bodyPr/>
          <a:lstStyle/>
          <a:p>
            <a:r>
              <a:rPr lang="cs-CZ" dirty="0" smtClean="0"/>
              <a:t>Fotogalerie</a:t>
            </a:r>
            <a:endParaRPr lang="cs-CZ" dirty="0"/>
          </a:p>
        </p:txBody>
      </p:sp>
      <p:pic>
        <p:nvPicPr>
          <p:cNvPr id="9" name="Zástupný symbol pro obsah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3528" y="1556792"/>
            <a:ext cx="4038600" cy="3468067"/>
          </a:xfrm>
        </p:spPr>
      </p:pic>
    </p:spTree>
    <p:extLst>
      <p:ext uri="{BB962C8B-B14F-4D97-AF65-F5344CB8AC3E}">
        <p14:creationId xmlns:p14="http://schemas.microsoft.com/office/powerpoint/2010/main" val="323515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9552" y="1988840"/>
            <a:ext cx="4038600" cy="3028950"/>
          </a:xfrm>
        </p:spPr>
      </p:pic>
      <p:pic>
        <p:nvPicPr>
          <p:cNvPr id="8" name="Zástupný symbol pro obsah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4008" y="1988840"/>
            <a:ext cx="4038600" cy="3028950"/>
          </a:xfrm>
        </p:spPr>
      </p:pic>
    </p:spTree>
    <p:extLst>
      <p:ext uri="{BB962C8B-B14F-4D97-AF65-F5344CB8AC3E}">
        <p14:creationId xmlns:p14="http://schemas.microsoft.com/office/powerpoint/2010/main" val="3468013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7544" y="1772816"/>
            <a:ext cx="4038600" cy="3028950"/>
          </a:xfrm>
        </p:spPr>
      </p:pic>
      <p:pic>
        <p:nvPicPr>
          <p:cNvPr id="8" name="Zástupný symbol pro obsah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4008" y="1844824"/>
            <a:ext cx="4038600" cy="3028950"/>
          </a:xfrm>
        </p:spPr>
      </p:pic>
    </p:spTree>
    <p:extLst>
      <p:ext uri="{BB962C8B-B14F-4D97-AF65-F5344CB8AC3E}">
        <p14:creationId xmlns:p14="http://schemas.microsoft.com/office/powerpoint/2010/main" val="3604029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2714620"/>
            <a:ext cx="8043890" cy="3381380"/>
          </a:xfrm>
        </p:spPr>
        <p:txBody>
          <a:bodyPr/>
          <a:lstStyle/>
          <a:p>
            <a:r>
              <a:rPr lang="cs-CZ" dirty="0"/>
              <a:t> </a:t>
            </a:r>
            <a:r>
              <a:rPr lang="cs-CZ" dirty="0" smtClean="0"/>
              <a:t>seznámení s odborníkem a vedoucím projektu </a:t>
            </a:r>
            <a:r>
              <a:rPr lang="cs-CZ" dirty="0" err="1" smtClean="0"/>
              <a:t>p.Havlem</a:t>
            </a:r>
            <a:endParaRPr lang="cs-CZ" dirty="0" smtClean="0"/>
          </a:p>
          <a:p>
            <a:r>
              <a:rPr lang="cs-CZ" dirty="0" smtClean="0"/>
              <a:t>popis jednotlivých rostlin</a:t>
            </a:r>
          </a:p>
          <a:p>
            <a:r>
              <a:rPr lang="cs-CZ" dirty="0"/>
              <a:t>s</a:t>
            </a:r>
            <a:r>
              <a:rPr lang="cs-CZ" dirty="0" smtClean="0"/>
              <a:t>truktura sázení</a:t>
            </a:r>
          </a:p>
          <a:p>
            <a:r>
              <a:rPr lang="cs-CZ" dirty="0" err="1"/>
              <a:t>p</a:t>
            </a:r>
            <a:r>
              <a:rPr lang="cs-CZ" dirty="0" err="1" smtClean="0"/>
              <a:t>ovýsadbová</a:t>
            </a:r>
            <a:r>
              <a:rPr lang="cs-CZ" dirty="0" smtClean="0"/>
              <a:t> péče</a:t>
            </a:r>
          </a:p>
          <a:p>
            <a:r>
              <a:rPr lang="cs-CZ" dirty="0" smtClean="0"/>
              <a:t>fotogalerie</a:t>
            </a:r>
          </a:p>
          <a:p>
            <a:endParaRPr lang="cs-CZ" dirty="0"/>
          </a:p>
        </p:txBody>
      </p:sp>
      <p:sp>
        <p:nvSpPr>
          <p:cNvPr id="2" name="Nadpis 1"/>
          <p:cNvSpPr>
            <a:spLocks noGrp="1"/>
          </p:cNvSpPr>
          <p:nvPr>
            <p:ph type="title"/>
          </p:nvPr>
        </p:nvSpPr>
        <p:spPr>
          <a:xfrm>
            <a:off x="457200" y="152400"/>
            <a:ext cx="8229600" cy="2205030"/>
          </a:xfrm>
        </p:spPr>
        <p:txBody>
          <a:bodyPr>
            <a:normAutofit/>
          </a:bodyPr>
          <a:lstStyle/>
          <a:p>
            <a:r>
              <a:rPr lang="cs-CZ" dirty="0" smtClean="0"/>
              <a:t>Projekt zaměřen na rozvoj dovedností a zisk znalostí </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Zástupný symbol pro obsah 9"/>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4008" y="1412776"/>
            <a:ext cx="4038600" cy="3028950"/>
          </a:xfrm>
        </p:spPr>
      </p:pic>
      <p:pic>
        <p:nvPicPr>
          <p:cNvPr id="9" name="Zástupný symbol pro obsah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3528" y="1484785"/>
            <a:ext cx="4104456" cy="3973082"/>
          </a:xfrm>
        </p:spPr>
      </p:pic>
    </p:spTree>
    <p:extLst>
      <p:ext uri="{BB962C8B-B14F-4D97-AF65-F5344CB8AC3E}">
        <p14:creationId xmlns:p14="http://schemas.microsoft.com/office/powerpoint/2010/main" val="3554873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226064"/>
          </a:xfrm>
        </p:spPr>
        <p:txBody>
          <a:bodyPr>
            <a:normAutofit/>
          </a:bodyPr>
          <a:lstStyle/>
          <a:p>
            <a:r>
              <a:rPr lang="cs-CZ" dirty="0" smtClean="0">
                <a:solidFill>
                  <a:schemeClr val="bg1"/>
                </a:solidFill>
              </a:rPr>
              <a:t>Děkuji všem za účast a věřím, že se  vám bude tato zkušenost v životě hodit.</a:t>
            </a:r>
            <a:br>
              <a:rPr lang="cs-CZ" dirty="0" smtClean="0">
                <a:solidFill>
                  <a:schemeClr val="bg1"/>
                </a:solidFill>
              </a:rPr>
            </a:br>
            <a:r>
              <a:rPr lang="cs-CZ" dirty="0" smtClean="0">
                <a:solidFill>
                  <a:schemeClr val="bg1"/>
                </a:solidFill>
              </a:rPr>
              <a:t>                                       </a:t>
            </a:r>
            <a:r>
              <a:rPr lang="cs-CZ" sz="2400" dirty="0" smtClean="0">
                <a:solidFill>
                  <a:schemeClr val="bg1"/>
                </a:solidFill>
              </a:rPr>
              <a:t>Mgr. Eliška Havlová</a:t>
            </a:r>
            <a:r>
              <a:rPr lang="cs-CZ" dirty="0" smtClean="0">
                <a:solidFill>
                  <a:schemeClr val="bg1"/>
                </a:solidFill>
              </a:rPr>
              <a:t/>
            </a:r>
            <a:br>
              <a:rPr lang="cs-CZ" dirty="0" smtClean="0">
                <a:solidFill>
                  <a:schemeClr val="bg1"/>
                </a:solidFill>
              </a:rPr>
            </a:br>
            <a:endParaRPr lang="cs-CZ"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dirty="0" smtClean="0"/>
              <a:t>Kvete </a:t>
            </a:r>
            <a:r>
              <a:rPr lang="cs-CZ" dirty="0"/>
              <a:t>od května do června. Plody, známé </a:t>
            </a:r>
            <a:r>
              <a:rPr lang="cs-CZ" dirty="0" smtClean="0"/>
              <a:t>žaludy</a:t>
            </a:r>
            <a:br>
              <a:rPr lang="cs-CZ" dirty="0" smtClean="0"/>
            </a:br>
            <a:r>
              <a:rPr lang="cs-CZ" dirty="0" smtClean="0"/>
              <a:t/>
            </a:r>
            <a:br>
              <a:rPr lang="cs-CZ" dirty="0" smtClean="0"/>
            </a:br>
            <a:r>
              <a:rPr lang="cs-CZ" dirty="0">
                <a:solidFill>
                  <a:schemeClr val="bg1"/>
                </a:solidFill>
                <a:hlinkClick r:id="rId2" tooltip="Hledat: Výskyt"/>
              </a:rPr>
              <a:t>Výskyt:</a:t>
            </a:r>
            <a:r>
              <a:rPr lang="cs-CZ" dirty="0"/>
              <a:t> Vyskytuje se téměř v celé Evropě s výjimkou nejjižnějších a nejsevernějších oblastí. U nás je rozšířen od nížin do podhůří v původních doubravách i smíšených lesích, běžně se pěstuje především na kyselejších písčitých půdách.</a:t>
            </a:r>
          </a:p>
        </p:txBody>
      </p:sp>
      <p:sp>
        <p:nvSpPr>
          <p:cNvPr id="2" name="Nadpis 1"/>
          <p:cNvSpPr>
            <a:spLocks noGrp="1"/>
          </p:cNvSpPr>
          <p:nvPr>
            <p:ph type="title"/>
          </p:nvPr>
        </p:nvSpPr>
        <p:spPr/>
        <p:txBody>
          <a:bodyPr/>
          <a:lstStyle/>
          <a:p>
            <a:r>
              <a:rPr lang="cs-CZ" dirty="0" smtClean="0"/>
              <a:t>Dub letní pyramidální</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Zástupný symbol pro obsah 13" descr="quercus-fastigiata-form.jpg"/>
          <p:cNvPicPr>
            <a:picLocks noGrp="1" noChangeAspect="1"/>
          </p:cNvPicPr>
          <p:nvPr>
            <p:ph sz="half" idx="2"/>
          </p:nvPr>
        </p:nvPicPr>
        <p:blipFill>
          <a:blip r:embed="rId2"/>
          <a:stretch>
            <a:fillRect/>
          </a:stretch>
        </p:blipFill>
        <p:spPr>
          <a:xfrm>
            <a:off x="571472" y="1000109"/>
            <a:ext cx="4286279" cy="5114942"/>
          </a:xfrm>
        </p:spPr>
      </p:pic>
      <p:pic>
        <p:nvPicPr>
          <p:cNvPr id="16" name="Zástupný symbol pro obsah 15" descr="list dub.jpg"/>
          <p:cNvPicPr>
            <a:picLocks noGrp="1" noChangeAspect="1"/>
          </p:cNvPicPr>
          <p:nvPr>
            <p:ph sz="quarter" idx="4"/>
          </p:nvPr>
        </p:nvPicPr>
        <p:blipFill>
          <a:blip r:embed="rId3"/>
          <a:stretch>
            <a:fillRect/>
          </a:stretch>
        </p:blipFill>
        <p:spPr>
          <a:xfrm>
            <a:off x="4786314" y="2143116"/>
            <a:ext cx="3937000" cy="29591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žalud.jpg"/>
          <p:cNvPicPr>
            <a:picLocks noGrp="1" noChangeAspect="1"/>
          </p:cNvPicPr>
          <p:nvPr>
            <p:ph idx="1"/>
          </p:nvPr>
        </p:nvPicPr>
        <p:blipFill>
          <a:blip r:embed="rId2"/>
          <a:stretch>
            <a:fillRect/>
          </a:stretch>
        </p:blipFill>
        <p:spPr>
          <a:xfrm>
            <a:off x="714348" y="928670"/>
            <a:ext cx="8072494" cy="55721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r>
              <a:rPr lang="cs-CZ" dirty="0"/>
              <a:t>Kůra se používá ve veterinárním </a:t>
            </a:r>
            <a:r>
              <a:rPr lang="cs-CZ" dirty="0" smtClean="0"/>
              <a:t>lékařství.</a:t>
            </a:r>
          </a:p>
          <a:p>
            <a:r>
              <a:rPr lang="cs-CZ" dirty="0" smtClean="0"/>
              <a:t> </a:t>
            </a:r>
            <a:r>
              <a:rPr lang="cs-CZ" dirty="0"/>
              <a:t>Také dřevo dubu obsahuje třísloviny, takže ve vodě </a:t>
            </a:r>
            <a:r>
              <a:rPr lang="cs-CZ" dirty="0" smtClean="0"/>
              <a:t>nehnije - </a:t>
            </a:r>
            <a:r>
              <a:rPr lang="cs-CZ" dirty="0" err="1" smtClean="0"/>
              <a:t>zkamenní</a:t>
            </a:r>
            <a:r>
              <a:rPr lang="cs-CZ" dirty="0" smtClean="0"/>
              <a:t>, </a:t>
            </a:r>
            <a:r>
              <a:rPr lang="cs-CZ" dirty="0"/>
              <a:t>pouze v důsledku přeměny tříslovin </a:t>
            </a:r>
            <a:r>
              <a:rPr lang="cs-CZ" dirty="0" smtClean="0"/>
              <a:t>tmavne</a:t>
            </a:r>
            <a:r>
              <a:rPr lang="cs-CZ" dirty="0"/>
              <a:t>. Je velmi tvrdé, těžké a houževnaté </a:t>
            </a:r>
            <a:r>
              <a:rPr lang="cs-CZ" dirty="0" smtClean="0"/>
              <a:t/>
            </a:r>
            <a:br>
              <a:rPr lang="cs-CZ" dirty="0" smtClean="0"/>
            </a:br>
            <a:r>
              <a:rPr lang="cs-CZ" dirty="0" smtClean="0"/>
              <a:t>Pražené </a:t>
            </a:r>
            <a:r>
              <a:rPr lang="cs-CZ" dirty="0"/>
              <a:t>a rozemleté žaludy byly dříve jednou z kávovin (”žaludová káva”), jež má počátek v 18. stol. v Prusku</a:t>
            </a:r>
            <a:r>
              <a:rPr lang="cs-CZ" dirty="0" smtClean="0"/>
              <a:t>.</a:t>
            </a:r>
          </a:p>
          <a:p>
            <a:r>
              <a:rPr lang="cs-CZ" dirty="0" smtClean="0"/>
              <a:t>Mohutný strom, dorůstající až do výšky 30m</a:t>
            </a:r>
          </a:p>
          <a:p>
            <a:r>
              <a:rPr lang="cs-CZ" dirty="0" smtClean="0"/>
              <a:t>Dlouhověká dřevina až 1000 let</a:t>
            </a:r>
          </a:p>
          <a:p>
            <a:r>
              <a:rPr lang="cs-CZ" dirty="0" smtClean="0"/>
              <a:t>Dubové dřevo v rybníkářství/hráze</a:t>
            </a:r>
          </a:p>
          <a:p>
            <a:r>
              <a:rPr lang="cs-CZ" dirty="0" smtClean="0"/>
              <a:t>Žádaný materiál v nábytkářství „dub masiv“</a:t>
            </a:r>
            <a:br>
              <a:rPr lang="cs-CZ" dirty="0" smtClean="0"/>
            </a:br>
            <a:r>
              <a:rPr lang="cs-CZ" dirty="0" smtClean="0"/>
              <a:t>.</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a:t>Menší stromek s deštníkovitou korunou, konečná výška podle výšky roubování na podnož 1,5 – 3 m , šířka do 3 m. </a:t>
            </a:r>
          </a:p>
          <a:p>
            <a:r>
              <a:rPr lang="cs-CZ" dirty="0"/>
              <a:t>Plody při dozrávání ztmavnou až téměř do černa, ale šťáva nebarví. Zrají postupně během léta, jsou vhodné na přímý konzum. </a:t>
            </a:r>
          </a:p>
          <a:p>
            <a:r>
              <a:rPr lang="cs-CZ" dirty="0"/>
              <a:t>Miluje lehčí vápenaté půdy, výhřevné a slunné místo. Snáší přísušky. </a:t>
            </a:r>
          </a:p>
          <a:p>
            <a:endParaRPr lang="cs-CZ" dirty="0"/>
          </a:p>
        </p:txBody>
      </p:sp>
      <p:sp>
        <p:nvSpPr>
          <p:cNvPr id="2" name="Nadpis 1"/>
          <p:cNvSpPr>
            <a:spLocks noGrp="1"/>
          </p:cNvSpPr>
          <p:nvPr>
            <p:ph type="title"/>
          </p:nvPr>
        </p:nvSpPr>
        <p:spPr/>
        <p:txBody>
          <a:bodyPr/>
          <a:lstStyle/>
          <a:p>
            <a:r>
              <a:rPr lang="cs-CZ" dirty="0" smtClean="0"/>
              <a:t>Moruše bílá převislá</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descr="moruše keř.png"/>
          <p:cNvPicPr>
            <a:picLocks noGrp="1" noChangeAspect="1"/>
          </p:cNvPicPr>
          <p:nvPr>
            <p:ph sz="half" idx="1"/>
          </p:nvPr>
        </p:nvPicPr>
        <p:blipFill>
          <a:blip r:embed="rId2"/>
          <a:stretch>
            <a:fillRect/>
          </a:stretch>
        </p:blipFill>
        <p:spPr>
          <a:xfrm>
            <a:off x="214282" y="500042"/>
            <a:ext cx="4786346" cy="5929354"/>
          </a:xfrm>
        </p:spPr>
      </p:pic>
      <p:pic>
        <p:nvPicPr>
          <p:cNvPr id="8" name="Zástupný symbol pro obsah 7" descr="moruše plod bílá.png"/>
          <p:cNvPicPr>
            <a:picLocks noGrp="1" noChangeAspect="1"/>
          </p:cNvPicPr>
          <p:nvPr>
            <p:ph sz="half" idx="2"/>
          </p:nvPr>
        </p:nvPicPr>
        <p:blipFill>
          <a:blip r:embed="rId3"/>
          <a:stretch>
            <a:fillRect/>
          </a:stretch>
        </p:blipFill>
        <p:spPr>
          <a:xfrm>
            <a:off x="5000628" y="1428736"/>
            <a:ext cx="3857652" cy="383831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descr="moruše plody.png"/>
          <p:cNvPicPr>
            <a:picLocks noGrp="1" noChangeAspect="1"/>
          </p:cNvPicPr>
          <p:nvPr>
            <p:ph sz="half" idx="2"/>
          </p:nvPr>
        </p:nvPicPr>
        <p:blipFill>
          <a:blip r:embed="rId2"/>
          <a:stretch>
            <a:fillRect/>
          </a:stretch>
        </p:blipFill>
        <p:spPr>
          <a:xfrm>
            <a:off x="457200" y="1285860"/>
            <a:ext cx="8329642" cy="5214974"/>
          </a:xfrm>
        </p:spPr>
      </p:pic>
      <p:sp>
        <p:nvSpPr>
          <p:cNvPr id="2" name="Nadpis 1"/>
          <p:cNvSpPr>
            <a:spLocks noGrp="1"/>
          </p:cNvSpPr>
          <p:nvPr>
            <p:ph type="title"/>
          </p:nvPr>
        </p:nvSpPr>
        <p:spPr/>
        <p:txBody>
          <a:bodyPr/>
          <a:lstStyle/>
          <a:p>
            <a:r>
              <a:rPr lang="cs-CZ" dirty="0" smtClean="0"/>
              <a:t>Moruše černá</a:t>
            </a:r>
            <a:endParaRPr lang="cs-CZ"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136</TotalTime>
  <Words>432</Words>
  <Application>Microsoft Office PowerPoint</Application>
  <PresentationFormat>Předvádění na obrazovce (4:3)</PresentationFormat>
  <Paragraphs>49</Paragraphs>
  <Slides>21</Slides>
  <Notes>0</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Papír</vt:lpstr>
      <vt:lpstr>Projektový den </vt:lpstr>
      <vt:lpstr>Projekt zaměřen na rozvoj dovedností a zisk znalostí </vt:lpstr>
      <vt:lpstr>Dub letní pyramidální</vt:lpstr>
      <vt:lpstr>Prezentace aplikace PowerPoint</vt:lpstr>
      <vt:lpstr>Prezentace aplikace PowerPoint</vt:lpstr>
      <vt:lpstr>Prezentace aplikace PowerPoint</vt:lpstr>
      <vt:lpstr>Moruše bílá převislá</vt:lpstr>
      <vt:lpstr>Prezentace aplikace PowerPoint</vt:lpstr>
      <vt:lpstr>Moruše černá</vt:lpstr>
      <vt:lpstr>Okrasná višeň pilovitá (Sakura)</vt:lpstr>
      <vt:lpstr>Prezentace aplikace PowerPoint</vt:lpstr>
      <vt:lpstr>Muchovník olšolistý (odrůda Martin)</vt:lpstr>
      <vt:lpstr>Prezentace aplikace PowerPoint</vt:lpstr>
      <vt:lpstr>Pravidla sázení</vt:lpstr>
      <vt:lpstr>Prezentace aplikace PowerPoint</vt:lpstr>
      <vt:lpstr>Povýsadbová péče</vt:lpstr>
      <vt:lpstr>Fotogalerie</vt:lpstr>
      <vt:lpstr>Prezentace aplikace PowerPoint</vt:lpstr>
      <vt:lpstr>Prezentace aplikace PowerPoint</vt:lpstr>
      <vt:lpstr>Prezentace aplikace PowerPoint</vt:lpstr>
      <vt:lpstr>Děkuji všem za účast a věřím, že se  vám bude tato zkušenost v životě hodit.                                        Mgr. Eliška Havlová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Projektový den</dc:title>
  <dc:creator>Eliška Lukešová</dc:creator>
  <cp:lastModifiedBy>Dell</cp:lastModifiedBy>
  <cp:revision>17</cp:revision>
  <dcterms:created xsi:type="dcterms:W3CDTF">2019-11-24T20:48:20Z</dcterms:created>
  <dcterms:modified xsi:type="dcterms:W3CDTF">2019-11-26T07:14:53Z</dcterms:modified>
</cp:coreProperties>
</file>